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4" r:id="rId2"/>
    <p:sldId id="260" r:id="rId3"/>
    <p:sldId id="259" r:id="rId4"/>
    <p:sldId id="258" r:id="rId5"/>
    <p:sldId id="283" r:id="rId6"/>
    <p:sldId id="289" r:id="rId7"/>
    <p:sldId id="261" r:id="rId8"/>
    <p:sldId id="262" r:id="rId9"/>
    <p:sldId id="263" r:id="rId10"/>
    <p:sldId id="267" r:id="rId11"/>
    <p:sldId id="285" r:id="rId12"/>
    <p:sldId id="266" r:id="rId13"/>
    <p:sldId id="268" r:id="rId14"/>
    <p:sldId id="269" r:id="rId15"/>
    <p:sldId id="276" r:id="rId16"/>
    <p:sldId id="279" r:id="rId17"/>
    <p:sldId id="278" r:id="rId18"/>
    <p:sldId id="280" r:id="rId19"/>
    <p:sldId id="277" r:id="rId20"/>
    <p:sldId id="270" r:id="rId21"/>
    <p:sldId id="288" r:id="rId22"/>
    <p:sldId id="290" r:id="rId23"/>
    <p:sldId id="291" r:id="rId24"/>
    <p:sldId id="287" r:id="rId25"/>
    <p:sldId id="282" r:id="rId26"/>
    <p:sldId id="286" r:id="rId27"/>
    <p:sldId id="271" r:id="rId28"/>
    <p:sldId id="257" r:id="rId29"/>
    <p:sldId id="284" r:id="rId30"/>
    <p:sldId id="281" r:id="rId31"/>
    <p:sldId id="273"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01" autoAdjust="0"/>
    <p:restoredTop sz="59868" autoAdjust="0"/>
  </p:normalViewPr>
  <p:slideViewPr>
    <p:cSldViewPr snapToGrid="0">
      <p:cViewPr varScale="1">
        <p:scale>
          <a:sx n="61" d="100"/>
          <a:sy n="61" d="100"/>
        </p:scale>
        <p:origin x="1284"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a:t>
                </a:r>
                <a:r>
                  <a:rPr lang="en-US" altLang="ja-JP" sz="1860" b="1" dirty="0" smtClean="0"/>
                  <a:t> </a:t>
                </a:r>
                <a:r>
                  <a:rPr lang="en-US" altLang="ja-JP" sz="1860" b="1" dirty="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a:t>
                </a:r>
                <a:r>
                  <a:rPr lang="en-US" altLang="ja-JP" sz="1860" b="1" i="0" baseline="0" dirty="0" smtClean="0">
                    <a:effectLst/>
                  </a:rPr>
                  <a:t> </a:t>
                </a:r>
                <a:r>
                  <a:rPr lang="en-US" altLang="ja-JP" sz="1860" b="1" i="0" baseline="0" dirty="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lumMod val="65000"/>
                  <a:lumOff val="35000"/>
                </a:schemeClr>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a:t>
            </a:r>
            <a:r>
              <a:rPr kumimoji="1" lang="en-US" altLang="ja-JP" dirty="0" smtClean="0"/>
              <a:t>M2</a:t>
            </a:r>
            <a:r>
              <a:rPr kumimoji="1" lang="ja-JP" altLang="en-US" dirty="0" smtClean="0"/>
              <a:t>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28</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29</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まず、ソフトウェアテストに関する背景からです。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近年ソフトウェアに求められる要件が高度化・多様化する一方で，ユーザからはソフトウェアの品質確保やコスト削減に対する要求も増加しています．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ソフトウェアテストとは、ソフトウェア開発プロセスにおける最後の品質を確かめる工程で、ソフトウェアの不具合を検出し、それを修正することでソフトウェアの品質を確保することが目的です。</a:t>
            </a:r>
            <a:endParaRPr kumimoji="1" lang="en-US" altLang="ja-JP" dirty="0" smtClean="0"/>
          </a:p>
          <a:p>
            <a:endParaRPr kumimoji="1" lang="en-US" altLang="ja-JP" dirty="0" smtClean="0"/>
          </a:p>
          <a:p>
            <a:r>
              <a:rPr kumimoji="1" lang="ja-JP" altLang="en-US" dirty="0" smtClean="0"/>
              <a:t>テスト工程は、テストする対象の粒度によって大きく</a:t>
            </a:r>
            <a:r>
              <a:rPr kumimoji="1" lang="en-US" altLang="ja-JP" dirty="0" smtClean="0"/>
              <a:t>3</a:t>
            </a:r>
            <a:r>
              <a:rPr kumimoji="1" lang="ja-JP" altLang="en-US" dirty="0" smtClean="0"/>
              <a:t>種類に分類できます。この中でも本研究では一番粒度が小さく関数・メソッド単位でテストを行う単体テストに着目しています。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a:t>
            </a:r>
            <a:r>
              <a:rPr kumimoji="1" lang="ja-JP" altLang="en-US" dirty="0" smtClean="0"/>
              <a:t>ソフトウェア開発全体の</a:t>
            </a:r>
            <a:r>
              <a:rPr kumimoji="1" lang="en-US" altLang="ja-JP" dirty="0" smtClean="0"/>
              <a:t>3</a:t>
            </a:r>
            <a:r>
              <a:rPr kumimoji="1" lang="ja-JP" altLang="en-US" dirty="0" smtClean="0"/>
              <a:t>割から</a:t>
            </a:r>
            <a:r>
              <a:rPr kumimoji="1" lang="en-US" altLang="ja-JP" dirty="0" smtClean="0"/>
              <a:t>5</a:t>
            </a:r>
            <a:r>
              <a:rPr kumimoji="1" lang="ja-JP" altLang="en-US" dirty="0" smtClean="0"/>
              <a:t>割の費用を占めるといわれています。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は単体テスト自動生成における最先端のツールで、現在では</a:t>
            </a:r>
            <a:r>
              <a:rPr kumimoji="1" lang="en-US" altLang="ja-JP" dirty="0" err="1" smtClean="0"/>
              <a:t>EvoSuite</a:t>
            </a:r>
            <a:r>
              <a:rPr kumimoji="1" lang="ja-JP" altLang="en-US" dirty="0" smtClean="0"/>
              <a:t>をベースとした多くの研究がされています。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既存の自動生成ツールの利用は実装コスト削減のメリットがありますが，生成されたテストコードは，保守作業を困難にするといった課題があります．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3187409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084553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842308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dirty="0" smtClean="0"/>
              <a:t>OSS</a:t>
            </a:r>
            <a:r>
              <a:rPr kumimoji="1" lang="ja-JP" altLang="en-US" dirty="0" smtClean="0"/>
              <a:t>プロジェクトのプロダクションコードが格納されているソースコードデータベース内から類似コードを検出します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では，検出された類似コードに対応するテストコードを</a:t>
            </a:r>
            <a:r>
              <a:rPr kumimoji="1" lang="en-US" altLang="ja-JP" dirty="0" smtClean="0"/>
              <a:t>Test Code Database</a:t>
            </a:r>
            <a:r>
              <a:rPr kumimoji="1" lang="ja-JP" altLang="en-US" dirty="0" smtClean="0"/>
              <a:t>内から検索します</a:t>
            </a:r>
            <a:endParaRPr kumimoji="1" lang="en-US" altLang="ja-JP" dirty="0" smtClean="0"/>
          </a:p>
          <a:p>
            <a:endParaRPr kumimoji="1" lang="en-US" altLang="ja-JP" dirty="0" smtClean="0"/>
          </a:p>
          <a:p>
            <a:r>
              <a:rPr kumimoji="1" lang="ja-JP" altLang="en-US" dirty="0" smtClean="0"/>
              <a:t>で，</a:t>
            </a:r>
            <a:r>
              <a:rPr kumimoji="1" lang="en-US" altLang="ja-JP" dirty="0" smtClean="0"/>
              <a:t>step3</a:t>
            </a:r>
            <a:r>
              <a:rPr kumimoji="1" lang="ja-JP" altLang="en-US" dirty="0" smtClean="0"/>
              <a:t>では検索されたテストコードに含まれているテストスメルを検出します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本研究では、テストコードの再利用を考える上で、構文的に類似</a:t>
            </a:r>
            <a:r>
              <a:rPr kumimoji="1" lang="ja-JP" altLang="en-US" dirty="0" err="1" smtClean="0"/>
              <a:t>するした</a:t>
            </a:r>
            <a:r>
              <a:rPr kumimoji="1" lang="ja-JP" altLang="en-US" dirty="0" smtClean="0"/>
              <a:t>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出された類似コード片に対応するテストケースのまとまりであるテストスイートを検索します</a:t>
            </a:r>
            <a:endParaRPr kumimoji="1" lang="en-US" altLang="ja-JP" dirty="0" smtClean="0"/>
          </a:p>
          <a:p>
            <a:endParaRPr kumimoji="1" lang="en-US" altLang="ja-JP" dirty="0" smtClean="0"/>
          </a:p>
          <a:p>
            <a:r>
              <a:rPr kumimoji="1" lang="ja-JP" altLang="en-US" dirty="0" smtClean="0"/>
              <a:t>テストコードデータベースに格納されているからテストコードを検出するために、テスト対象コードとテストコードの対応付けを行います。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dirty="0" smtClean="0"/>
              <a:t>Junit</a:t>
            </a:r>
            <a:r>
              <a:rPr kumimoji="1" lang="ja-JP" altLang="en-US" dirty="0" smtClean="0"/>
              <a:t>の命名規則に従って、テストクラス名から</a:t>
            </a:r>
            <a:r>
              <a:rPr kumimoji="1" lang="en-US" altLang="ja-JP" dirty="0" smtClean="0"/>
              <a:t>”Test”</a:t>
            </a:r>
            <a:r>
              <a:rPr kumimoji="1" lang="ja-JP" altLang="en-US" dirty="0" smtClean="0"/>
              <a:t>という文字列を除いたクラス名がテスト対象クラスになります</a:t>
            </a:r>
            <a:endParaRPr kumimoji="1" lang="en-US" altLang="ja-JP"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a:t>
            </a:r>
            <a:r>
              <a:rPr lang="ja-JP" altLang="en-US" dirty="0" smtClean="0"/>
              <a:t>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372505"/>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4053592"/>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958708570"/>
              </p:ext>
            </p:extLst>
          </p:nvPr>
        </p:nvGraphicFramePr>
        <p:xfrm>
          <a:off x="7543339" y="3670907"/>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649210"/>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1243" y="3294878"/>
            <a:ext cx="445604" cy="445604"/>
          </a:xfrm>
          <a:prstGeom prst="rect">
            <a:avLst/>
          </a:prstGeom>
        </p:spPr>
      </p:pic>
      <p:sp>
        <p:nvSpPr>
          <p:cNvPr id="10" name="角丸四角形 9"/>
          <p:cNvSpPr/>
          <p:nvPr/>
        </p:nvSpPr>
        <p:spPr>
          <a:xfrm>
            <a:off x="1297971" y="4814349"/>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4829260"/>
            <a:ext cx="445604" cy="445604"/>
          </a:xfrm>
          <a:prstGeom prst="rect">
            <a:avLst/>
          </a:prstGeom>
        </p:spPr>
      </p:pic>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8885" y="5287214"/>
            <a:ext cx="445604" cy="445604"/>
          </a:xfrm>
          <a:prstGeom prst="rect">
            <a:avLst/>
          </a:prstGeom>
        </p:spPr>
      </p:pic>
      <p:sp>
        <p:nvSpPr>
          <p:cNvPr id="13" name="テキスト ボックス 12"/>
          <p:cNvSpPr txBox="1"/>
          <p:nvPr/>
        </p:nvSpPr>
        <p:spPr>
          <a:xfrm>
            <a:off x="2801281" y="5789552"/>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698556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推薦されるテストスイートの順位付け</a:t>
            </a:r>
            <a:endParaRPr kumimoji="1" lang="ja-JP" altLang="en-US" sz="2800" dirty="0"/>
          </a:p>
        </p:txBody>
      </p:sp>
      <p:sp>
        <p:nvSpPr>
          <p:cNvPr id="4"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a:t>
            </a:r>
            <a:r>
              <a:rPr lang="ja-JP" altLang="en-US" dirty="0" smtClean="0"/>
              <a:t>は、以下</a:t>
            </a:r>
            <a:r>
              <a:rPr lang="ja-JP" altLang="en-US" dirty="0" smtClean="0"/>
              <a:t>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(Stpe1)</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(Stpe3)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227944" y="1986591"/>
            <a:ext cx="3535018" cy="387310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30000"/>
              </a:lnSpc>
              <a:buClr>
                <a:schemeClr val="tx1"/>
              </a:buClr>
              <a:buFont typeface="+mj-ea"/>
              <a:buAutoNum type="circleNumDbPlain"/>
            </a:pPr>
            <a:r>
              <a:rPr lang="ja-JP" altLang="en-US" sz="3200" dirty="0" smtClean="0"/>
              <a:t>入力コード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類似度</a:t>
            </a:r>
            <a:r>
              <a:rPr lang="en-US" altLang="ja-JP" sz="3200" dirty="0" smtClean="0"/>
              <a:t>(UPI)</a:t>
            </a:r>
          </a:p>
          <a:p>
            <a:pPr marL="514350" indent="-514350">
              <a:lnSpc>
                <a:spcPct val="130000"/>
              </a:lnSpc>
              <a:buClr>
                <a:schemeClr val="tx1"/>
              </a:buClr>
              <a:buFont typeface="+mj-ea"/>
              <a:buAutoNum type="circleNumDbPlain"/>
            </a:pPr>
            <a:r>
              <a:rPr lang="ja-JP" altLang="en-US" sz="3200" dirty="0" smtClean="0"/>
              <a:t>テストスメル</a:t>
            </a:r>
            <a:endParaRPr lang="en-US" altLang="ja-JP" sz="3200" dirty="0" smtClean="0"/>
          </a:p>
          <a:p>
            <a:pPr marL="514350" indent="-514350">
              <a:lnSpc>
                <a:spcPct val="130000"/>
              </a:lnSpc>
              <a:buClr>
                <a:schemeClr val="tx1"/>
              </a:buClr>
              <a:buFont typeface="+mj-ea"/>
              <a:buAutoNum type="circleNumDbPlain"/>
            </a:pPr>
            <a:r>
              <a:rPr lang="ja-JP" altLang="en-US" sz="3200" dirty="0" smtClean="0"/>
              <a:t>テストスイート</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a:t>
            </a:r>
            <a:r>
              <a:rPr lang="ja-JP" altLang="en-US" dirty="0" smtClean="0"/>
              <a:t>カバレッジを</a:t>
            </a:r>
            <a:r>
              <a:rPr lang="ja-JP" altLang="en-US" dirty="0" smtClean="0"/>
              <a:t>持つテストコードの作成</a:t>
            </a:r>
            <a:r>
              <a:rPr lang="en-US" altLang="ja-JP" dirty="0" smtClean="0"/>
              <a:t/>
            </a:r>
            <a:br>
              <a:rPr lang="en-US" altLang="ja-JP" dirty="0" smtClean="0"/>
            </a:br>
            <a:r>
              <a:rPr lang="en-US" altLang="ja-JP" dirty="0" smtClean="0"/>
              <a:t>         </a:t>
            </a:r>
            <a:r>
              <a:rPr lang="ja-JP" altLang="en-US" dirty="0" smtClean="0"/>
              <a:t>を</a:t>
            </a:r>
            <a:r>
              <a:rPr lang="ja-JP" altLang="en-US" dirty="0" smtClean="0"/>
              <a:t>支援できるか</a:t>
            </a:r>
            <a:r>
              <a:rPr lang="ja-JP" altLang="en-US" dirty="0" smtClean="0"/>
              <a:t>？</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a:t>
            </a:r>
            <a:r>
              <a:rPr lang="ja-JP" altLang="en-US" dirty="0" smtClean="0"/>
              <a:t>作成時間を削減できるか</a:t>
            </a:r>
            <a:r>
              <a:rPr lang="ja-JP" altLang="en-US" dirty="0" smtClean="0"/>
              <a:t>？</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a:t>
            </a:r>
            <a:r>
              <a:rPr lang="ja-JP" altLang="en-US" dirty="0" smtClean="0"/>
              <a:t>を</a:t>
            </a:r>
            <a:r>
              <a:rPr lang="ja-JP" altLang="en-US" dirty="0" smtClean="0"/>
              <a:t>支援できる</a:t>
            </a:r>
            <a:r>
              <a:rPr lang="ja-JP" altLang="en-US" dirty="0" smtClean="0"/>
              <a:t>か</a:t>
            </a:r>
            <a:r>
              <a:rPr lang="ja-JP" altLang="en-US" dirty="0" smtClean="0"/>
              <a:t>？</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a:t>
            </a:r>
            <a:r>
              <a:rPr lang="ja-JP" altLang="en-US" dirty="0" smtClean="0"/>
              <a:t>利用</a:t>
            </a:r>
            <a:r>
              <a:rPr lang="ja-JP" altLang="en-US" dirty="0" smtClean="0"/>
              <a:t>は、開発者</a:t>
            </a:r>
            <a:r>
              <a:rPr lang="ja-JP" altLang="en-US" dirty="0" smtClean="0"/>
              <a:t>のテストコード作成</a:t>
            </a:r>
            <a:r>
              <a:rPr lang="ja-JP" altLang="en-US" dirty="0" smtClean="0"/>
              <a:t>タスクの</a:t>
            </a:r>
            <a:r>
              <a:rPr lang="en-US" altLang="ja-JP" dirty="0" smtClean="0"/>
              <a:t/>
            </a:r>
            <a:br>
              <a:rPr lang="en-US" altLang="ja-JP" dirty="0" smtClean="0"/>
            </a:br>
            <a:r>
              <a:rPr lang="en-US" altLang="ja-JP" dirty="0" smtClean="0"/>
              <a:t>         </a:t>
            </a:r>
            <a:r>
              <a:rPr lang="ja-JP" altLang="en-US" dirty="0" smtClean="0"/>
              <a:t>認識</a:t>
            </a:r>
            <a:r>
              <a:rPr lang="ja-JP" altLang="en-US" dirty="0" smtClean="0"/>
              <a:t>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20648430"/>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335121422"/>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a:t>
            </a:r>
            <a:r>
              <a:rPr lang="ja-JP" altLang="en-US" sz="2800" dirty="0" smtClean="0">
                <a:latin typeface="メイリオ" panose="020B0604030504040204" pitchFamily="50" charset="-128"/>
                <a:ea typeface="メイリオ" panose="020B0604030504040204" pitchFamily="50" charset="-128"/>
              </a:rPr>
              <a:t>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smtClean="0">
                <a:latin typeface="メイリオ" panose="020B0604030504040204" pitchFamily="50" charset="-128"/>
                <a:ea typeface="メイリオ" panose="020B0604030504040204" pitchFamily="50" charset="-128"/>
              </a:rPr>
              <a:t>を向上するのに役立つ可能性がある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7823895" cy="729386"/>
          </a:xfrm>
        </p:spPr>
        <p:txBody>
          <a:bodyPr>
            <a:normAutofit fontScale="90000"/>
          </a:bodyPr>
          <a:lstStyle/>
          <a:p>
            <a:r>
              <a:rPr lang="en-US" altLang="ja-JP" b="1" dirty="0"/>
              <a:t>RQ2. </a:t>
            </a:r>
            <a:r>
              <a:rPr lang="en-US" altLang="ja-JP" dirty="0" err="1"/>
              <a:t>SuiteRec</a:t>
            </a:r>
            <a:r>
              <a:rPr lang="ja-JP" altLang="en-US" dirty="0"/>
              <a:t>は、テストコード作成を</a:t>
            </a:r>
            <a:r>
              <a:rPr lang="ja-JP" altLang="en-US" dirty="0" smtClean="0"/>
              <a:t>削減</a:t>
            </a:r>
            <a:r>
              <a:rPr lang="en-US" altLang="ja-JP" dirty="0" smtClean="0"/>
              <a:t/>
            </a:r>
            <a:br>
              <a:rPr lang="en-US" altLang="ja-JP" dirty="0" smtClean="0"/>
            </a:br>
            <a:r>
              <a:rPr lang="en-US" altLang="ja-JP" dirty="0" smtClean="0"/>
              <a:t>        </a:t>
            </a:r>
            <a:r>
              <a:rPr lang="ja-JP" altLang="en-US" dirty="0" smtClean="0"/>
              <a:t>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ext uri="{D42A27DB-BD31-4B8C-83A1-F6EECF244321}">
                    <p14:modId xmlns:p14="http://schemas.microsoft.com/office/powerpoint/2010/main" val="3007663641"/>
                  </p:ext>
                </p:extLst>
              </p:nvPr>
            </p:nvGraphicFramePr>
            <p:xfrm>
              <a:off x="1140278" y="1577524"/>
              <a:ext cx="5197928" cy="3768724"/>
            </p:xfrm>
            <a:graphic>
              <a:graphicData uri="http://schemas.microsoft.com/office/drawing/2014/chartex">
                <c:chart xmlns:c="http://schemas.openxmlformats.org/drawingml/2006/chart" xmlns:r="http://schemas.openxmlformats.org/officeDocument/2006/relationships" r:id="rId2"/>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3"/>
              <a:stretch>
                <a:fillRect/>
              </a:stretch>
            </p:blipFill>
            <p:spPr>
              <a:xfrm>
                <a:off x="1140278" y="1577524"/>
                <a:ext cx="5197928" cy="3768724"/>
              </a:xfrm>
              <a:prstGeom prst="rect">
                <a:avLst/>
              </a:prstGeom>
            </p:spPr>
          </p:pic>
        </mc:Fallback>
      </mc:AlternateContent>
      <p:sp>
        <p:nvSpPr>
          <p:cNvPr id="5" name="角丸四角形 4"/>
          <p:cNvSpPr/>
          <p:nvPr/>
        </p:nvSpPr>
        <p:spPr>
          <a:xfrm>
            <a:off x="1612901" y="5346248"/>
            <a:ext cx="92011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a:t>
            </a:r>
            <a:r>
              <a:rPr lang="ja-JP" altLang="en-US" sz="2800" dirty="0" smtClean="0">
                <a:latin typeface="メイリオ" panose="020B0604030504040204" pitchFamily="50" charset="-128"/>
                <a:ea typeface="メイリオ" panose="020B0604030504040204" pitchFamily="50" charset="-128"/>
              </a:rPr>
              <a:t>されたコードを理解し編集が必要</a:t>
            </a:r>
            <a:r>
              <a:rPr lang="ja-JP" altLang="en-US" sz="2800" dirty="0" smtClean="0">
                <a:latin typeface="メイリオ" panose="020B0604030504040204" pitchFamily="50" charset="-128"/>
                <a:ea typeface="メイリオ" panose="020B0604030504040204" pitchFamily="50" charset="-128"/>
              </a:rPr>
              <a:t>なので、開発者はテストコード</a:t>
            </a:r>
            <a:r>
              <a:rPr lang="ja-JP" altLang="en-US" sz="2800" dirty="0" smtClean="0">
                <a:latin typeface="メイリオ" panose="020B0604030504040204" pitchFamily="50" charset="-128"/>
                <a:ea typeface="メイリオ" panose="020B0604030504040204" pitchFamily="50" charset="-128"/>
              </a:rPr>
              <a:t>作成に多くの時間を費やす可能性がある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rPr>
              <a:t>使用した</a:t>
            </a:r>
            <a:r>
              <a:rPr lang="ja-JP" altLang="en-US" sz="2000" dirty="0" smtClean="0">
                <a:latin typeface="メイリオ" panose="020B0604030504040204" pitchFamily="50" charset="-128"/>
                <a:ea typeface="メイリオ" panose="020B0604030504040204" pitchFamily="50" charset="-128"/>
              </a:rPr>
              <a:t>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a:t>
            </a:r>
            <a:r>
              <a:rPr lang="ja-JP" altLang="en-US" sz="2000" dirty="0" smtClean="0">
                <a:latin typeface="メイリオ" panose="020B0604030504040204" pitchFamily="50" charset="-128"/>
                <a:ea typeface="メイリオ" panose="020B0604030504040204" pitchFamily="50" charset="-128"/>
              </a:rPr>
              <a:t>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rPr>
              <a:t>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a:t>
            </a:r>
            <a:r>
              <a:rPr kumimoji="1" lang="ja-JP" altLang="en-US" sz="2000" dirty="0" smtClean="0">
                <a:latin typeface="メイリオ" panose="020B0604030504040204" pitchFamily="50" charset="-128"/>
                <a:ea typeface="メイリオ" panose="020B0604030504040204" pitchFamily="50" charset="-128"/>
              </a:rPr>
              <a:t>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a:t>
            </a:r>
            <a:r>
              <a:rPr kumimoji="1" lang="ja-JP" altLang="en-US" sz="2000" dirty="0" smtClean="0">
                <a:latin typeface="メイリオ" panose="020B0604030504040204" pitchFamily="50" charset="-128"/>
                <a:ea typeface="メイリオ" panose="020B0604030504040204" pitchFamily="50" charset="-128"/>
              </a:rPr>
              <a:t>は無駄なテストを作成する</a:t>
            </a:r>
            <a:r>
              <a:rPr kumimoji="1" lang="ja-JP" altLang="en-US" sz="2000" dirty="0" smtClean="0">
                <a:latin typeface="メイリオ" panose="020B0604030504040204" pitchFamily="50" charset="-128"/>
                <a:ea typeface="メイリオ" panose="020B0604030504040204" pitchFamily="50" charset="-128"/>
              </a:rPr>
              <a:t>のに時間</a:t>
            </a:r>
            <a:r>
              <a:rPr kumimoji="1" lang="ja-JP" altLang="en-US" sz="2000" dirty="0" smtClean="0">
                <a:latin typeface="メイリオ" panose="020B0604030504040204" pitchFamily="50" charset="-128"/>
                <a:ea typeface="メイリオ" panose="020B0604030504040204" pitchFamily="50" charset="-128"/>
              </a:rPr>
              <a:t>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2"/>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a:t>
            </a:r>
            <a:r>
              <a:rPr kumimoji="1" lang="ja-JP" altLang="en-US" sz="2000" dirty="0" smtClean="0">
                <a:latin typeface="メイリオ" panose="020B0604030504040204" pitchFamily="50" charset="-128"/>
                <a:ea typeface="メイリオ" panose="020B0604030504040204" pitchFamily="50" charset="-128"/>
              </a:rPr>
              <a:t>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a:t>
            </a:r>
            <a:r>
              <a:rPr lang="ja-JP" altLang="en-US" sz="2000" dirty="0" smtClean="0">
                <a:latin typeface="メイリオ" panose="020B0604030504040204" pitchFamily="50" charset="-128"/>
                <a:ea typeface="メイリオ" panose="020B0604030504040204" pitchFamily="50" charset="-128"/>
              </a:rPr>
              <a:t>場合</a:t>
            </a:r>
            <a:r>
              <a:rPr lang="ja-JP" altLang="en-US" sz="2000" dirty="0" smtClean="0">
                <a:latin typeface="メイリオ" panose="020B0604030504040204" pitchFamily="50" charset="-128"/>
                <a:ea typeface="メイリオ" panose="020B0604030504040204" pitchFamily="50" charset="-128"/>
              </a:rPr>
              <a:t>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a:t>
            </a:r>
            <a:r>
              <a:rPr lang="ja-JP" altLang="en-US" sz="2800" dirty="0" smtClean="0">
                <a:latin typeface="メイリオ" panose="020B0604030504040204" pitchFamily="50" charset="-128"/>
                <a:ea typeface="メイリオ" panose="020B0604030504040204" pitchFamily="50" charset="-128"/>
              </a:rPr>
              <a:t>は、推薦される</a:t>
            </a:r>
            <a:r>
              <a:rPr lang="ja-JP" altLang="en-US" sz="2800" dirty="0" smtClean="0">
                <a:latin typeface="メイリオ" panose="020B0604030504040204" pitchFamily="50" charset="-128"/>
                <a:ea typeface="メイリオ" panose="020B0604030504040204" pitchFamily="50" charset="-128"/>
              </a:rPr>
              <a:t>高品質のテストスイートを参考にすることで品質の高いテストコードを作成できる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ext uri="{D42A27DB-BD31-4B8C-83A1-F6EECF244321}">
                <p14:modId xmlns:p14="http://schemas.microsoft.com/office/powerpoint/2010/main" val="4206223936"/>
              </p:ext>
            </p:extLst>
          </p:nvPr>
        </p:nvGraphicFramePr>
        <p:xfrm>
          <a:off x="800100" y="2412601"/>
          <a:ext cx="10515599" cy="3622674"/>
        </p:xfrm>
        <a:graphic>
          <a:graphicData uri="http://schemas.openxmlformats.org/drawingml/2006/table">
            <a:tbl>
              <a:tblPr firstRow="1" bandRow="1">
                <a:tableStyleId>{B301B821-A1FF-4177-AEE7-76D212191A09}</a:tableStyleId>
              </a:tblPr>
              <a:tblGrid>
                <a:gridCol w="768350">
                  <a:extLst>
                    <a:ext uri="{9D8B030D-6E8A-4147-A177-3AD203B41FA5}">
                      <a16:colId xmlns:a16="http://schemas.microsoft.com/office/drawing/2014/main" val="1740428667"/>
                    </a:ext>
                  </a:extLst>
                </a:gridCol>
                <a:gridCol w="6010098">
                  <a:extLst>
                    <a:ext uri="{9D8B030D-6E8A-4147-A177-3AD203B41FA5}">
                      <a16:colId xmlns:a16="http://schemas.microsoft.com/office/drawing/2014/main" val="1687100423"/>
                    </a:ext>
                  </a:extLst>
                </a:gridCol>
                <a:gridCol w="729066">
                  <a:extLst>
                    <a:ext uri="{9D8B030D-6E8A-4147-A177-3AD203B41FA5}">
                      <a16:colId xmlns:a16="http://schemas.microsoft.com/office/drawing/2014/main" val="1844552685"/>
                    </a:ext>
                  </a:extLst>
                </a:gridCol>
                <a:gridCol w="776515">
                  <a:extLst>
                    <a:ext uri="{9D8B030D-6E8A-4147-A177-3AD203B41FA5}">
                      <a16:colId xmlns:a16="http://schemas.microsoft.com/office/drawing/2014/main" val="3240693190"/>
                    </a:ext>
                  </a:extLst>
                </a:gridCol>
                <a:gridCol w="762000">
                  <a:extLst>
                    <a:ext uri="{9D8B030D-6E8A-4147-A177-3AD203B41FA5}">
                      <a16:colId xmlns:a16="http://schemas.microsoft.com/office/drawing/2014/main" val="510230951"/>
                    </a:ext>
                  </a:extLst>
                </a:gridCol>
                <a:gridCol w="762000">
                  <a:extLst>
                    <a:ext uri="{9D8B030D-6E8A-4147-A177-3AD203B41FA5}">
                      <a16:colId xmlns:a16="http://schemas.microsoft.com/office/drawing/2014/main" val="477527568"/>
                    </a:ext>
                  </a:extLst>
                </a:gridCol>
                <a:gridCol w="707570">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2000" dirty="0" smtClean="0">
                          <a:latin typeface="メイリオ" panose="020B0604030504040204" pitchFamily="50" charset="-128"/>
                          <a:ea typeface="メイリオ" panose="020B0604030504040204" pitchFamily="50" charset="-128"/>
                        </a:rPr>
                        <a:t>テストコードの記述は簡単でした</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テストコードの記述は簡単でした</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rPr>
              <a:t>利用</a:t>
            </a:r>
            <a:r>
              <a:rPr lang="ja-JP" altLang="en-US" sz="2800" dirty="0" smtClean="0">
                <a:latin typeface="メイリオ" panose="020B0604030504040204" pitchFamily="50" charset="-128"/>
                <a:ea typeface="メイリオ" panose="020B0604030504040204" pitchFamily="50" charset="-128"/>
              </a:rPr>
              <a:t>した</a:t>
            </a:r>
            <a:r>
              <a:rPr lang="ja-JP" altLang="en-US" sz="2800" dirty="0" smtClean="0">
                <a:latin typeface="メイリオ" panose="020B0604030504040204" pitchFamily="50" charset="-128"/>
                <a:ea typeface="メイリオ" panose="020B0604030504040204" pitchFamily="50" charset="-128"/>
              </a:rPr>
              <a:t>場合、開発者</a:t>
            </a:r>
            <a:r>
              <a:rPr lang="ja-JP" altLang="en-US" sz="2800" dirty="0" smtClean="0">
                <a:latin typeface="メイリオ" panose="020B0604030504040204" pitchFamily="50" charset="-128"/>
                <a:ea typeface="メイリオ" panose="020B0604030504040204" pitchFamily="50" charset="-128"/>
              </a:rPr>
              <a:t>はテスト作成タスクを容易だと認識</a:t>
            </a:r>
            <a:r>
              <a:rPr lang="ja-JP" altLang="en-US" sz="2800" dirty="0" smtClean="0">
                <a:latin typeface="メイリオ" panose="020B0604030504040204" pitchFamily="50" charset="-128"/>
                <a:ea typeface="メイリオ" panose="020B0604030504040204" pitchFamily="50" charset="-128"/>
              </a:rPr>
              <a:t>し、作成</a:t>
            </a:r>
            <a:r>
              <a:rPr lang="ja-JP" altLang="en-US" sz="2800" dirty="0" smtClean="0">
                <a:latin typeface="メイリオ" panose="020B0604030504040204" pitchFamily="50" charset="-128"/>
                <a:ea typeface="メイリオ" panose="020B0604030504040204" pitchFamily="50" charset="-128"/>
              </a:rPr>
              <a:t>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2"/>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a:t>
            </a:r>
            <a:r>
              <a:rPr lang="ja-JP" altLang="en-US" sz="2400" dirty="0" smtClean="0"/>
              <a:t>コード検出技術を</a:t>
            </a:r>
            <a:r>
              <a:rPr lang="ja-JP" altLang="en-US" sz="2400" dirty="0" smtClean="0"/>
              <a:t>用いて、既存</a:t>
            </a:r>
            <a:r>
              <a:rPr lang="ja-JP" altLang="en-US" sz="2400" dirty="0" smtClean="0"/>
              <a:t>の高品質のテストコードを推薦するツールを提案</a:t>
            </a:r>
            <a:endParaRPr lang="en-US" altLang="ja-JP" sz="2400" dirty="0" smtClean="0"/>
          </a:p>
          <a:p>
            <a:pPr marL="685800" lvl="2">
              <a:spcBef>
                <a:spcPts val="1000"/>
              </a:spcBef>
            </a:pPr>
            <a:r>
              <a:rPr lang="ja-JP" altLang="en-US" sz="2400" dirty="0" smtClean="0"/>
              <a:t>提案</a:t>
            </a:r>
            <a:r>
              <a:rPr lang="ja-JP" altLang="en-US" sz="2400" dirty="0" smtClean="0"/>
              <a:t>ツールの有用性を定量的</a:t>
            </a:r>
            <a:r>
              <a:rPr lang="ja-JP" altLang="en-US" sz="2400" dirty="0" smtClean="0"/>
              <a:t>・定性的に</a:t>
            </a:r>
            <a:r>
              <a:rPr lang="ja-JP" altLang="en-US" sz="2400" dirty="0" smtClean="0"/>
              <a:t>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a:t>
            </a:r>
            <a:r>
              <a:rPr lang="ja-JP" altLang="en-US" sz="2400" dirty="0" smtClean="0"/>
              <a:t>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a:t>
            </a:r>
            <a:r>
              <a:rPr kumimoji="1" lang="en-US" altLang="ja-JP" sz="3200" b="1" dirty="0" smtClean="0">
                <a:latin typeface="メイリオ" panose="020B0604030504040204" pitchFamily="50" charset="-128"/>
                <a:ea typeface="メイリオ" panose="020B0604030504040204" pitchFamily="50" charset="-128"/>
              </a:rPr>
              <a:t>C0</a:t>
            </a:r>
            <a:endParaRPr kumimoji="1" lang="en-US" altLang="ja-JP" sz="3200" b="1"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a:t>
                      </a:r>
                      <a:r>
                        <a:rPr kumimoji="1" lang="ja-JP" altLang="en-US" dirty="0" smtClean="0">
                          <a:latin typeface="メイリオ" panose="020B0604030504040204" pitchFamily="50" charset="-128"/>
                          <a:ea typeface="メイリオ" panose="020B0604030504040204" pitchFamily="50" charset="-128"/>
                        </a:rPr>
                        <a:t>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a:t>
                      </a:r>
                      <a:r>
                        <a:rPr kumimoji="1" lang="ja-JP" altLang="en-US" dirty="0" smtClean="0">
                          <a:latin typeface="メイリオ" panose="020B0604030504040204" pitchFamily="50" charset="-128"/>
                          <a:ea typeface="メイリオ" panose="020B0604030504040204" pitchFamily="50" charset="-128"/>
                        </a:rPr>
                        <a:t>変更</a:t>
                      </a:r>
                      <a:r>
                        <a:rPr kumimoji="1" lang="ja-JP" altLang="en-US" dirty="0" smtClean="0">
                          <a:latin typeface="メイリオ" panose="020B0604030504040204" pitchFamily="50" charset="-128"/>
                          <a:ea typeface="メイリオ" panose="020B0604030504040204" pitchFamily="50" charset="-128"/>
                        </a:rPr>
                        <a:t>し、計算</a:t>
                      </a:r>
                      <a:r>
                        <a:rPr kumimoji="1" lang="ja-JP" altLang="en-US" dirty="0" smtClean="0">
                          <a:latin typeface="メイリオ" panose="020B0604030504040204" pitchFamily="50" charset="-128"/>
                          <a:ea typeface="メイリオ" panose="020B0604030504040204" pitchFamily="50" charset="-128"/>
                        </a:rPr>
                        <a:t>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一方で、複雑な構造のプログラムのテストコードを作成する場合、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a:t>
            </a:r>
            <a:r>
              <a:rPr lang="ja-JP" altLang="en-US" dirty="0" smtClean="0"/>
              <a:t>を</a:t>
            </a:r>
            <a:r>
              <a:rPr lang="ja-JP" altLang="en-US" dirty="0" smtClean="0"/>
              <a:t>どの程度</a:t>
            </a:r>
            <a:r>
              <a:rPr lang="ja-JP" altLang="en-US" dirty="0" smtClean="0"/>
              <a:t>支援</a:t>
            </a:r>
            <a:r>
              <a:rPr lang="ja-JP" altLang="en-US" dirty="0" smtClean="0"/>
              <a:t>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a:t>
            </a:r>
            <a:r>
              <a:rPr lang="ja-JP" altLang="en-US" dirty="0" smtClean="0"/>
              <a:t>を</a:t>
            </a:r>
            <a:r>
              <a:rPr lang="ja-JP" altLang="en-US" dirty="0" smtClean="0"/>
              <a:t>どの程度</a:t>
            </a:r>
            <a:r>
              <a:rPr lang="ja-JP" altLang="en-US" dirty="0" smtClean="0"/>
              <a:t>支援</a:t>
            </a:r>
            <a:r>
              <a:rPr lang="ja-JP" altLang="en-US" dirty="0" smtClean="0"/>
              <a:t>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4952999"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354701" y="3549287"/>
            <a:ext cx="2286000"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238999"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243357"/>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in </a:t>
            </a:r>
            <a:r>
              <a:rPr lang="en-US" altLang="ja-JP" sz="1200" dirty="0" err="1">
                <a:solidFill>
                  <a:schemeClr val="tx2"/>
                </a:solidFill>
              </a:rPr>
              <a:t>uence</a:t>
            </a:r>
            <a:r>
              <a:rPr lang="en-US" altLang="ja-JP" sz="1200" dirty="0">
                <a:solidFill>
                  <a:schemeClr val="tx2"/>
                </a:solidFill>
              </a:rPr>
              <a:t> software maintenance?  </a:t>
            </a:r>
            <a:r>
              <a:rPr lang="en-US" altLang="ja-JP" sz="1200" dirty="0" err="1">
                <a:solidFill>
                  <a:schemeClr val="tx2"/>
                </a:solidFill>
              </a:rPr>
              <a:t>InProceedings</a:t>
            </a:r>
            <a:r>
              <a:rPr lang="en-US" altLang="ja-JP" sz="1200" dirty="0">
                <a:solidFill>
                  <a:schemeClr val="tx2"/>
                </a:solidFill>
              </a:rPr>
              <a:t> of the International Conference on Software Testing, </a:t>
            </a:r>
            <a:r>
              <a:rPr lang="en-US" altLang="ja-JP" sz="1200" dirty="0" err="1">
                <a:solidFill>
                  <a:schemeClr val="tx2"/>
                </a:solidFill>
              </a:rPr>
              <a:t>Veri</a:t>
            </a:r>
            <a:r>
              <a:rPr lang="en-US" altLang="ja-JP" sz="1200" dirty="0">
                <a:solidFill>
                  <a:schemeClr val="tx2"/>
                </a:solidFill>
              </a:rPr>
              <a:t> </a:t>
            </a:r>
            <a:r>
              <a:rPr lang="en-US" altLang="ja-JP" sz="1200" dirty="0" err="1">
                <a:solidFill>
                  <a:schemeClr val="tx2"/>
                </a:solidFill>
              </a:rPr>
              <a:t>cationand</a:t>
            </a:r>
            <a:r>
              <a:rPr lang="en-US" altLang="ja-JP" sz="1200" dirty="0">
                <a:solidFill>
                  <a:schemeClr val="tx2"/>
                </a:solidFill>
              </a:rPr>
              <a:t> Validation (ICST), pages </a:t>
            </a:r>
            <a:r>
              <a:rPr lang="en-US" altLang="ja-JP" sz="1200" dirty="0" smtClean="0">
                <a:solidFill>
                  <a:schemeClr val="tx2"/>
                </a:solidFill>
              </a:rPr>
              <a:t>250-261</a:t>
            </a:r>
            <a:r>
              <a:rPr lang="en-US" altLang="ja-JP" sz="1200" dirty="0">
                <a:solidFill>
                  <a:schemeClr val="tx2"/>
                </a:solidFill>
              </a:rPr>
              <a:t>, 2018.</a:t>
            </a:r>
          </a:p>
        </p:txBody>
      </p:sp>
      <p:sp>
        <p:nvSpPr>
          <p:cNvPr id="6" name="フローチャート: 組合せ 5"/>
          <p:cNvSpPr/>
          <p:nvPr/>
        </p:nvSpPr>
        <p:spPr>
          <a:xfrm>
            <a:off x="4132189" y="360055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32124"/>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テスト失敗の原因がテストコードの問題なのか，テスト対象のコードによるものなのか判断が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57583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3287930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dirty="0" smtClean="0"/>
              <a:t>目的</a:t>
            </a:r>
            <a:r>
              <a:rPr kumimoji="1" lang="en-US" altLang="ja-JP" sz="3000"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dirty="0" smtClean="0"/>
              <a:t>アイディア</a:t>
            </a:r>
            <a:r>
              <a:rPr lang="en-US" altLang="ja-JP" sz="3000" dirty="0" smtClean="0"/>
              <a:t>: </a:t>
            </a:r>
            <a:r>
              <a:rPr lang="ja-JP" altLang="en-US" sz="3000" dirty="0" smtClean="0"/>
              <a:t>類似するコード間</a:t>
            </a:r>
            <a:r>
              <a:rPr lang="ja-JP" altLang="en-US" sz="3000" dirty="0" smtClean="0"/>
              <a:t>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a:t>
            </a:r>
            <a:r>
              <a:rPr kumimoji="1" lang="ja-JP" altLang="en-US" sz="2000" dirty="0" smtClean="0">
                <a:latin typeface="メイリオ" panose="020B0604030504040204" pitchFamily="50" charset="-128"/>
                <a:ea typeface="メイリオ" panose="020B0604030504040204" pitchFamily="50" charset="-128"/>
              </a:rPr>
              <a:t>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5218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a:t>
            </a:r>
            <a:r>
              <a:rPr lang="ja-JP" altLang="en-US" dirty="0" smtClean="0"/>
              <a:t>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734211" y="6211082"/>
            <a:ext cx="8723577"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[3] </a:t>
            </a:r>
            <a:r>
              <a:rPr lang="en-US" altLang="ja-JP" sz="1400" dirty="0" err="1" smtClean="0">
                <a:solidFill>
                  <a:schemeClr val="tx2"/>
                </a:solidFill>
              </a:rPr>
              <a:t>Chanchal</a:t>
            </a:r>
            <a:r>
              <a:rPr lang="en-US" altLang="ja-JP" sz="14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984005"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6020924"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35329"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10412</TotalTime>
  <Words>3324</Words>
  <Application>Microsoft Office PowerPoint</Application>
  <PresentationFormat>ワイド画面</PresentationFormat>
  <Paragraphs>497</Paragraphs>
  <Slides>31</Slides>
  <Notes>13</Notes>
  <HiddenSlides>8</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31</vt:i4>
      </vt:variant>
    </vt:vector>
  </HeadingPairs>
  <TitlesOfParts>
    <vt:vector size="40" baseType="lpstr">
      <vt:lpstr>Meiryo UI</vt:lpstr>
      <vt:lpstr>ＭＳ Ｐゴシック</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テストスメル</vt:lpstr>
      <vt:lpstr>研究目的とアイディア</vt:lpstr>
      <vt:lpstr>提案ツールの概要</vt:lpstr>
      <vt:lpstr>Step1: 類似コード片の検出</vt:lpstr>
      <vt:lpstr>Step2: テストコードの検索</vt:lpstr>
      <vt:lpstr>Step3: テストスメルの検出</vt:lpstr>
      <vt:lpstr>Step4: 推薦されるテストスイートの順位付け</vt:lpstr>
      <vt:lpstr>SuiteRecのインターフェス</vt:lpstr>
      <vt:lpstr>評価実験</vt:lpstr>
      <vt:lpstr>リサーチクエスチョン(RQ)</vt:lpstr>
      <vt:lpstr>RQ1. SuiteRecは、高いカバレッジを持つ         テストコードの作成を支援できるか？</vt:lpstr>
      <vt:lpstr>RQ2. SuiteRecは、テストコード作成を削減         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カバレッジの種類</vt:lpstr>
      <vt:lpstr>ソースコードデータベース</vt:lpstr>
      <vt:lpstr>テストコードデータベース</vt:lpstr>
      <vt:lpstr>Step2: テストコードの検索</vt:lpstr>
      <vt:lpstr>評価実験</vt:lpstr>
      <vt:lpstr>議論</vt:lpstr>
      <vt:lpstr>議論</vt:lpstr>
      <vt:lpstr>研究内容</vt:lpstr>
      <vt:lpstr>本発表の概要</vt:lpstr>
      <vt:lpstr>議論</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77</cp:revision>
  <dcterms:created xsi:type="dcterms:W3CDTF">2020-01-21T13:07:49Z</dcterms:created>
  <dcterms:modified xsi:type="dcterms:W3CDTF">2020-01-29T09:25:20Z</dcterms:modified>
</cp:coreProperties>
</file>